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81" r:id="rId4"/>
    <p:sldId id="283" r:id="rId5"/>
    <p:sldId id="284" r:id="rId6"/>
    <p:sldId id="286" r:id="rId7"/>
    <p:sldId id="285" r:id="rId8"/>
    <p:sldId id="287" r:id="rId9"/>
    <p:sldId id="288" r:id="rId10"/>
    <p:sldId id="289" r:id="rId11"/>
    <p:sldId id="279"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90"/>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15B6396-D8F2-4C17-8806-F574D76087F1}" type="datetimeFigureOut">
              <a:rPr lang="en-US" smtClean="0"/>
              <a:t>3/22/2020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B622124-D645-4A5D-BD8A-02FFFC0ECBC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B6396-D8F2-4C17-8806-F574D76087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B6396-D8F2-4C17-8806-F574D76087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5B6396-D8F2-4C17-8806-F574D76087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B6396-D8F2-4C17-8806-F574D76087F1}"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15B6396-D8F2-4C17-8806-F574D76087F1}"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22124-D645-4A5D-BD8A-02FFFC0ECBC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5B6396-D8F2-4C17-8806-F574D76087F1}"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B6396-D8F2-4C17-8806-F574D76087F1}"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B6396-D8F2-4C17-8806-F574D76087F1}"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15B6396-D8F2-4C17-8806-F574D76087F1}" type="datetimeFigureOut">
              <a:rPr lang="en-US" smtClean="0"/>
              <a:t>3/22/2020</a:t>
            </a:fld>
            <a:endParaRPr lang="en-US"/>
          </a:p>
        </p:txBody>
      </p:sp>
      <p:sp>
        <p:nvSpPr>
          <p:cNvPr id="7" name="Slide Number Placeholder 6"/>
          <p:cNvSpPr>
            <a:spLocks noGrp="1"/>
          </p:cNvSpPr>
          <p:nvPr>
            <p:ph type="sldNum" sz="quarter" idx="12"/>
          </p:nvPr>
        </p:nvSpPr>
        <p:spPr/>
        <p:txBody>
          <a:bodyPr/>
          <a:lstStyle/>
          <a:p>
            <a:fld id="{EB622124-D645-4A5D-BD8A-02FFFC0ECBC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B6396-D8F2-4C17-8806-F574D76087F1}" type="datetimeFigureOut">
              <a:rPr lang="en-US" smtClean="0"/>
              <a:t>3/22/2020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622124-D645-4A5D-BD8A-02FFFC0ECB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15B6396-D8F2-4C17-8806-F574D76087F1}" type="datetimeFigureOut">
              <a:rPr lang="en-US" smtClean="0"/>
              <a:t>3/22/2020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B622124-D645-4A5D-BD8A-02FFFC0ECB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bu.edu.eg/staff/ahmedmohamed6" TargetMode="External"/><Relationship Id="rId2" Type="http://schemas.openxmlformats.org/officeDocument/2006/relationships/hyperlink" Target="mailto:ahmed.mohamed@fagr.bu.edu.e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file:///G:\&#9654;%20Gel%20filtration%20chromatography%20-%20YouTube.htm" TargetMode="External"/><Relationship Id="rId2" Type="http://schemas.openxmlformats.org/officeDocument/2006/relationships/hyperlink" Target="file:///G:\Column%20Chromatography%20%20%20-%20YouTube.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file:///G:\His-tagged%20Protein%20Purification%20%20%20-%20YouTube.htm" TargetMode="External"/><Relationship Id="rId2" Type="http://schemas.openxmlformats.org/officeDocument/2006/relationships/hyperlink" Target="file:///G:\Dialysis%20-%20YouTube.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CHEMISTRY 2</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2400" b="1" dirty="0"/>
              <a:t>BIOCHEMISTRY</a:t>
            </a:r>
            <a:endParaRPr lang="en-US" sz="2400" dirty="0"/>
          </a:p>
        </p:txBody>
      </p:sp>
      <p:pic>
        <p:nvPicPr>
          <p:cNvPr id="4" name="Picture 3" descr="biochemist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295" y="161851"/>
            <a:ext cx="1849417" cy="1394941"/>
          </a:xfrm>
          <a:prstGeom prst="rect">
            <a:avLst/>
          </a:prstGeom>
          <a:noFill/>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328484" y="133276"/>
            <a:ext cx="1868500" cy="1423516"/>
          </a:xfrm>
          <a:prstGeom prst="rect">
            <a:avLst/>
          </a:prstGeom>
          <a:noFill/>
          <a:ln>
            <a:noFill/>
          </a:ln>
          <a:effectLst/>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4545756" y="87237"/>
            <a:ext cx="2474516" cy="1469555"/>
          </a:xfrm>
          <a:prstGeom prst="rect">
            <a:avLst/>
          </a:prstGeom>
          <a:noFill/>
          <a:ln>
            <a:noFill/>
          </a:ln>
          <a:effectLst/>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7369044" y="87238"/>
            <a:ext cx="1661675" cy="1469554"/>
          </a:xfrm>
          <a:prstGeom prst="rect">
            <a:avLst/>
          </a:prstGeom>
          <a:noFill/>
          <a:ln>
            <a:noFill/>
          </a:ln>
          <a:effectLst/>
        </p:spPr>
      </p:pic>
      <p:sp>
        <p:nvSpPr>
          <p:cNvPr id="8" name="TextBox 7"/>
          <p:cNvSpPr txBox="1"/>
          <p:nvPr/>
        </p:nvSpPr>
        <p:spPr>
          <a:xfrm>
            <a:off x="164536" y="1688580"/>
            <a:ext cx="4254617" cy="2308324"/>
          </a:xfrm>
          <a:prstGeom prst="rect">
            <a:avLst/>
          </a:prstGeom>
          <a:noFill/>
        </p:spPr>
        <p:txBody>
          <a:bodyPr wrap="square" rtlCol="0">
            <a:spAutoFit/>
          </a:bodyPr>
          <a:lstStyle/>
          <a:p>
            <a:pPr algn="ctr"/>
            <a:r>
              <a:rPr lang="en-US" sz="3600" b="1" dirty="0"/>
              <a:t>Desert </a:t>
            </a:r>
            <a:r>
              <a:rPr lang="en-US" sz="3600" b="1" dirty="0" smtClean="0"/>
              <a:t>land and </a:t>
            </a:r>
            <a:r>
              <a:rPr lang="en-US" sz="3600" b="1" dirty="0"/>
              <a:t>reclamation program</a:t>
            </a:r>
          </a:p>
          <a:p>
            <a:pPr algn="ctr"/>
            <a:r>
              <a:rPr lang="en-US" sz="3600" b="1" dirty="0"/>
              <a:t>Level 1</a:t>
            </a:r>
          </a:p>
        </p:txBody>
      </p:sp>
      <p:sp>
        <p:nvSpPr>
          <p:cNvPr id="9" name="TextBox 8"/>
          <p:cNvSpPr txBox="1"/>
          <p:nvPr/>
        </p:nvSpPr>
        <p:spPr>
          <a:xfrm>
            <a:off x="164536" y="4128692"/>
            <a:ext cx="4032448" cy="584775"/>
          </a:xfrm>
          <a:prstGeom prst="rect">
            <a:avLst/>
          </a:prstGeom>
          <a:noFill/>
        </p:spPr>
        <p:txBody>
          <a:bodyPr wrap="square" rtlCol="0">
            <a:spAutoFit/>
          </a:bodyPr>
          <a:lstStyle/>
          <a:p>
            <a:pPr algn="ctr"/>
            <a:r>
              <a:rPr lang="en-US" sz="3200" b="1" dirty="0" smtClean="0"/>
              <a:t>Lecture </a:t>
            </a:r>
            <a:r>
              <a:rPr lang="en-US" sz="3200" b="1" dirty="0" smtClean="0"/>
              <a:t>8</a:t>
            </a:r>
            <a:endParaRPr lang="en-US" sz="3200" b="1" dirty="0"/>
          </a:p>
        </p:txBody>
      </p:sp>
      <p:sp>
        <p:nvSpPr>
          <p:cNvPr id="10" name="TextBox 9"/>
          <p:cNvSpPr txBox="1"/>
          <p:nvPr/>
        </p:nvSpPr>
        <p:spPr>
          <a:xfrm>
            <a:off x="137712" y="4893472"/>
            <a:ext cx="4415462" cy="1661993"/>
          </a:xfrm>
          <a:prstGeom prst="rect">
            <a:avLst/>
          </a:prstGeom>
          <a:noFill/>
        </p:spPr>
        <p:txBody>
          <a:bodyPr wrap="square" rtlCol="0">
            <a:spAutoFit/>
          </a:bodyPr>
          <a:lstStyle/>
          <a:p>
            <a:pPr algn="ctr" rtl="1"/>
            <a:r>
              <a:rPr lang="en-US" sz="2400" b="1" dirty="0" smtClean="0"/>
              <a:t>Course prof.</a:t>
            </a:r>
            <a:endParaRPr lang="ar-EG" sz="2400" b="1" dirty="0" smtClean="0"/>
          </a:p>
          <a:p>
            <a:pPr algn="ctr" rtl="1"/>
            <a:r>
              <a:rPr lang="en-US" sz="3000" b="1" dirty="0" smtClean="0"/>
              <a:t>Dr. Ahmed Mohamed</a:t>
            </a:r>
          </a:p>
          <a:p>
            <a:pPr algn="ctr" rtl="1"/>
            <a:r>
              <a:rPr lang="en-US" sz="2400" b="1" dirty="0" smtClean="0"/>
              <a:t>Lecturer at Dep. Of Biochemistry</a:t>
            </a:r>
            <a:endParaRPr lang="en-US" sz="2400" b="1" dirty="0"/>
          </a:p>
        </p:txBody>
      </p:sp>
    </p:spTree>
    <p:extLst>
      <p:ext uri="{BB962C8B-B14F-4D97-AF65-F5344CB8AC3E}">
        <p14:creationId xmlns:p14="http://schemas.microsoft.com/office/powerpoint/2010/main" val="38189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7584" y="1052736"/>
            <a:ext cx="7488831" cy="5256584"/>
          </a:xfrm>
          <a:prstGeom prst="rect">
            <a:avLst/>
          </a:prstGeom>
        </p:spPr>
      </p:pic>
      <p:sp>
        <p:nvSpPr>
          <p:cNvPr id="3" name="Rectangle 2"/>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2387496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24744"/>
            <a:ext cx="8208912" cy="2104872"/>
          </a:xfrm>
          <a:prstGeom prst="rect">
            <a:avLst/>
          </a:prstGeom>
        </p:spPr>
        <p:txBody>
          <a:bodyPr wrap="square">
            <a:spAutoFit/>
          </a:bodyPr>
          <a:lstStyle/>
          <a:p>
            <a:pPr>
              <a:lnSpc>
                <a:spcPct val="115000"/>
              </a:lnSpc>
              <a:spcAft>
                <a:spcPts val="0"/>
              </a:spcAft>
            </a:pPr>
            <a:r>
              <a:rPr lang="en-US" sz="44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References: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US" sz="3600"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Lehninger</a:t>
            </a:r>
            <a:r>
              <a:rPr lang="en-US" sz="3600" dirty="0">
                <a:solidFill>
                  <a:srgbClr val="000000"/>
                </a:solidFill>
                <a:latin typeface="Times New Roman" panose="02020603050405020304" pitchFamily="18" charset="0"/>
                <a:ea typeface="Calibri" panose="020F0502020204030204" pitchFamily="34" charset="0"/>
                <a:cs typeface="Arial" panose="020B0604020202020204" pitchFamily="34" charset="0"/>
              </a:rPr>
              <a:t> Principles of Biochemistry (Nelson W. H. Freeman. 4th Ed, </a:t>
            </a:r>
            <a:r>
              <a:rPr lang="en-US" sz="3600">
                <a:solidFill>
                  <a:srgbClr val="000000"/>
                </a:solidFill>
                <a:latin typeface="Times New Roman" panose="02020603050405020304" pitchFamily="18" charset="0"/>
                <a:ea typeface="Calibri" panose="020F0502020204030204" pitchFamily="34" charset="0"/>
                <a:cs typeface="Arial" panose="020B0604020202020204" pitchFamily="34" charset="0"/>
              </a:rPr>
              <a:t>2004</a:t>
            </a:r>
            <a:r>
              <a:rPr lang="en-US" sz="360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1630165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51520" y="188640"/>
            <a:ext cx="8640960" cy="5688632"/>
          </a:xfrm>
          <a:prstGeom prst="rect">
            <a:avLst/>
          </a:prstGeom>
        </p:spPr>
        <p:txBody>
          <a:bodyPr/>
          <a:lstStyle/>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r>
              <a:rPr lang="en-US" sz="4000" b="1" dirty="0" smtClean="0">
                <a:solidFill>
                  <a:srgbClr val="FFFF00"/>
                </a:solidFill>
                <a:latin typeface="Times New Roman" pitchFamily="18" charset="0"/>
                <a:cs typeface="Times New Roman" pitchFamily="18" charset="0"/>
              </a:rPr>
              <a:t>For communication:</a:t>
            </a:r>
            <a:endParaRPr lang="ar-EG" sz="4000" b="1" dirty="0">
              <a:solidFill>
                <a:srgbClr val="FFFF00"/>
              </a:solidFill>
              <a:latin typeface="Times New Roman" pitchFamily="18" charset="0"/>
              <a:cs typeface="Times New Roman" pitchFamily="18" charset="0"/>
            </a:endParaRPr>
          </a:p>
          <a:p>
            <a:pPr marL="0" indent="0" algn="ctr" rtl="1">
              <a:buNone/>
            </a:pPr>
            <a:r>
              <a:rPr lang="en-US" sz="4000" b="1" dirty="0">
                <a:solidFill>
                  <a:srgbClr val="FFFF00"/>
                </a:solidFill>
                <a:latin typeface="Times New Roman" pitchFamily="18" charset="0"/>
                <a:cs typeface="Times New Roman" pitchFamily="18" charset="0"/>
                <a:hlinkClick r:id="rId2"/>
              </a:rPr>
              <a:t>ahmed.mohamed@fagr.bu.edu.eg</a:t>
            </a:r>
            <a:endParaRPr lang="en-US" sz="4000" b="1" dirty="0">
              <a:solidFill>
                <a:srgbClr val="FFFF00"/>
              </a:solidFill>
              <a:latin typeface="Times New Roman" pitchFamily="18" charset="0"/>
              <a:cs typeface="Times New Roman" pitchFamily="18" charset="0"/>
            </a:endParaRPr>
          </a:p>
          <a:p>
            <a:pPr marL="0" indent="0" algn="ctr" rtl="1">
              <a:buNone/>
            </a:pPr>
            <a:r>
              <a:rPr lang="en-US" sz="4000" dirty="0">
                <a:hlinkClick r:id="rId3"/>
              </a:rPr>
              <a:t>http://www.bu.edu.eg/staff/ahmedmohamed6</a:t>
            </a:r>
            <a:endParaRPr lang="en-US" sz="4000" b="1" dirty="0">
              <a:solidFill>
                <a:srgbClr val="FFFF00"/>
              </a:solidFill>
              <a:latin typeface="Times New Roman" pitchFamily="18" charset="0"/>
              <a:cs typeface="Times New Roman" pitchFamily="18" charset="0"/>
            </a:endParaRPr>
          </a:p>
        </p:txBody>
      </p:sp>
      <p:sp>
        <p:nvSpPr>
          <p:cNvPr id="5" name="Rectangle 4"/>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3951835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67544" y="457200"/>
            <a:ext cx="7992888" cy="1200329"/>
          </a:xfrm>
          <a:prstGeom prst="rect">
            <a:avLst/>
          </a:prstGeom>
          <a:noFill/>
        </p:spPr>
        <p:txBody>
          <a:bodyPr wrap="square" rtlCol="0">
            <a:spAutoFit/>
          </a:bodyPr>
          <a:lstStyle/>
          <a:p>
            <a:r>
              <a:rPr lang="en-US" altLang="en-US" sz="3600" b="1" dirty="0">
                <a:solidFill>
                  <a:srgbClr val="0040DA"/>
                </a:solidFill>
                <a:latin typeface="Times New Roman" panose="02020603050405020304" pitchFamily="18" charset="0"/>
                <a:ea typeface="Calibri" panose="020F0502020204030204" pitchFamily="34" charset="0"/>
                <a:cs typeface="Times New Roman" panose="02020603050405020304" pitchFamily="18" charset="0"/>
              </a:rPr>
              <a:t>There Are Several Levels of Protein </a:t>
            </a:r>
            <a:r>
              <a:rPr lang="en-US" altLang="en-US" sz="3600" b="1" dirty="0" smtClean="0">
                <a:solidFill>
                  <a:srgbClr val="0040DA"/>
                </a:solidFill>
                <a:latin typeface="Times New Roman" panose="02020603050405020304" pitchFamily="18" charset="0"/>
                <a:ea typeface="Calibri" panose="020F0502020204030204" pitchFamily="34" charset="0"/>
                <a:cs typeface="Times New Roman" panose="02020603050405020304" pitchFamily="18" charset="0"/>
              </a:rPr>
              <a:t>Structure</a:t>
            </a:r>
            <a:endParaRPr lang="en-US" altLang="en-US" sz="4400" dirty="0">
              <a:latin typeface="Arial" panose="020B0604020202020204" pitchFamily="34" charset="0"/>
            </a:endParaRPr>
          </a:p>
        </p:txBody>
      </p:sp>
      <p:sp>
        <p:nvSpPr>
          <p:cNvPr id="8" name="TextBox 7"/>
          <p:cNvSpPr txBox="1"/>
          <p:nvPr/>
        </p:nvSpPr>
        <p:spPr>
          <a:xfrm>
            <a:off x="496120" y="1515064"/>
            <a:ext cx="8136904" cy="5478423"/>
          </a:xfrm>
          <a:prstGeom prst="rect">
            <a:avLst/>
          </a:prstGeom>
          <a:solidFill>
            <a:schemeClr val="bg1"/>
          </a:solidFill>
        </p:spPr>
        <p:txBody>
          <a:bodyPr wrap="square" rtlCol="0">
            <a:spAutoFit/>
          </a:bodyPr>
          <a:lstStyle/>
          <a:p>
            <a:pPr marL="342900" indent="-342900">
              <a:buFont typeface="Arial" panose="020B0604020202020204" pitchFamily="34" charset="0"/>
              <a:buChar char="•"/>
            </a:pPr>
            <a:r>
              <a:rPr lang="en-US" sz="2500" b="1" dirty="0">
                <a:latin typeface="Times New Roman" panose="02020603050405020304" pitchFamily="18" charset="0"/>
                <a:cs typeface="Times New Roman" panose="02020603050405020304" pitchFamily="18" charset="0"/>
              </a:rPr>
              <a:t>Four levels of protein structure are commonly </a:t>
            </a:r>
            <a:r>
              <a:rPr lang="en-US" sz="2500" b="1" dirty="0" smtClean="0">
                <a:latin typeface="Times New Roman" panose="02020603050405020304" pitchFamily="18" charset="0"/>
                <a:cs typeface="Times New Roman" panose="02020603050405020304" pitchFamily="18" charset="0"/>
              </a:rPr>
              <a:t>defined.</a:t>
            </a:r>
          </a:p>
          <a:p>
            <a:pPr marL="342900" indent="-342900">
              <a:buFont typeface="Arial" panose="020B0604020202020204" pitchFamily="34" charset="0"/>
              <a:buChar char="•"/>
            </a:pPr>
            <a:r>
              <a:rPr lang="en-US" sz="2500" b="1" dirty="0" smtClean="0">
                <a:latin typeface="Times New Roman" panose="02020603050405020304" pitchFamily="18" charset="0"/>
                <a:cs typeface="Times New Roman" panose="02020603050405020304" pitchFamily="18" charset="0"/>
              </a:rPr>
              <a:t>A </a:t>
            </a:r>
            <a:r>
              <a:rPr lang="en-US" sz="2500" b="1" dirty="0">
                <a:latin typeface="Times New Roman" panose="02020603050405020304" pitchFamily="18" charset="0"/>
                <a:cs typeface="Times New Roman" panose="02020603050405020304" pitchFamily="18" charset="0"/>
              </a:rPr>
              <a:t>description of all covalent bonds (mainly peptide bonds and disulfide bonds) linking amino acid residues in a polypeptide chain is its primary structure. The most important element of primary structure is the sequence of amino acid </a:t>
            </a:r>
            <a:r>
              <a:rPr lang="en-US" sz="2500" b="1" dirty="0" smtClean="0">
                <a:latin typeface="Times New Roman" panose="02020603050405020304" pitchFamily="18" charset="0"/>
                <a:cs typeface="Times New Roman" panose="02020603050405020304" pitchFamily="18" charset="0"/>
              </a:rPr>
              <a:t>residues.</a:t>
            </a:r>
          </a:p>
          <a:p>
            <a:pPr marL="342900" indent="-342900">
              <a:buFont typeface="Arial" panose="020B0604020202020204" pitchFamily="34" charset="0"/>
              <a:buChar char="•"/>
            </a:pPr>
            <a:r>
              <a:rPr lang="en-US" sz="2500" b="1" dirty="0" smtClean="0">
                <a:latin typeface="Times New Roman" panose="02020603050405020304" pitchFamily="18" charset="0"/>
                <a:cs typeface="Times New Roman" panose="02020603050405020304" pitchFamily="18" charset="0"/>
              </a:rPr>
              <a:t>Secondary </a:t>
            </a:r>
            <a:r>
              <a:rPr lang="en-US" sz="2500" b="1" dirty="0">
                <a:latin typeface="Times New Roman" panose="02020603050405020304" pitchFamily="18" charset="0"/>
                <a:cs typeface="Times New Roman" panose="02020603050405020304" pitchFamily="18" charset="0"/>
              </a:rPr>
              <a:t>structure refers to particularly stable arrangements of amino acid residues giving rise to recurring structural </a:t>
            </a:r>
            <a:r>
              <a:rPr lang="en-US" sz="2500" b="1" dirty="0" smtClean="0">
                <a:latin typeface="Times New Roman" panose="02020603050405020304" pitchFamily="18" charset="0"/>
                <a:cs typeface="Times New Roman" panose="02020603050405020304" pitchFamily="18" charset="0"/>
              </a:rPr>
              <a:t>patterns.</a:t>
            </a:r>
          </a:p>
          <a:p>
            <a:pPr marL="342900" indent="-342900">
              <a:buFont typeface="Arial" panose="020B0604020202020204" pitchFamily="34" charset="0"/>
              <a:buChar char="•"/>
            </a:pPr>
            <a:r>
              <a:rPr lang="en-US" sz="2500" b="1" dirty="0" smtClean="0">
                <a:latin typeface="Times New Roman" panose="02020603050405020304" pitchFamily="18" charset="0"/>
                <a:cs typeface="Times New Roman" panose="02020603050405020304" pitchFamily="18" charset="0"/>
              </a:rPr>
              <a:t>Tertiary </a:t>
            </a:r>
            <a:r>
              <a:rPr lang="en-US" sz="2500" b="1" dirty="0">
                <a:latin typeface="Times New Roman" panose="02020603050405020304" pitchFamily="18" charset="0"/>
                <a:cs typeface="Times New Roman" panose="02020603050405020304" pitchFamily="18" charset="0"/>
              </a:rPr>
              <a:t>structure describes all aspects of the three-dimensional folding of a polypeptide. When a protein has two or more polypeptide subunits, their arrangement in space is referred to as quaternary structure.</a:t>
            </a:r>
            <a:endParaRPr lang="en-US" sz="2500" b="1" dirty="0">
              <a:latin typeface="Times New Roman" panose="02020603050405020304" pitchFamily="18" charset="0"/>
              <a:cs typeface="Times New Roman" panose="02020603050405020304" pitchFamily="18" charset="0"/>
            </a:endParaRPr>
          </a:p>
        </p:txBody>
      </p:sp>
      <p:sp>
        <p:nvSpPr>
          <p:cNvPr id="14" name="Rectangle 13"/>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4389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696" y="1189041"/>
            <a:ext cx="7207999" cy="752065"/>
          </a:xfrm>
          <a:prstGeom prst="rect">
            <a:avLst/>
          </a:prstGeom>
        </p:spPr>
        <p:txBody>
          <a:bodyPr wrap="none">
            <a:spAutoFit/>
          </a:bodyPr>
          <a:lstStyle/>
          <a:p>
            <a:pPr algn="just">
              <a:lnSpc>
                <a:spcPct val="150000"/>
              </a:lnSpc>
              <a:spcAft>
                <a:spcPts val="0"/>
              </a:spcAft>
            </a:pPr>
            <a:r>
              <a:rPr lang="en-US" sz="3200" b="1" dirty="0">
                <a:solidFill>
                  <a:srgbClr val="0040DA"/>
                </a:solidFill>
                <a:latin typeface="Times New Roman" panose="02020603050405020304" pitchFamily="18" charset="0"/>
                <a:ea typeface="Calibri" panose="020F0502020204030204" pitchFamily="34" charset="0"/>
                <a:cs typeface="Arial" panose="020B0604020202020204" pitchFamily="34" charset="0"/>
              </a:rPr>
              <a:t>Proteins Can Be Separated and Purified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553788" y="2239149"/>
            <a:ext cx="5458371" cy="369332"/>
          </a:xfrm>
          <a:prstGeom prst="rect">
            <a:avLst/>
          </a:prstGeom>
        </p:spPr>
        <p:txBody>
          <a:bodyPr wrap="square">
            <a:spAutoFit/>
          </a:bodyPr>
          <a:lstStyle/>
          <a:p>
            <a:r>
              <a:rPr lang="en-US" b="1" dirty="0">
                <a:latin typeface="Times New Roman" pitchFamily="18" charset="0"/>
                <a:cs typeface="Times New Roman" pitchFamily="18" charset="0"/>
                <a:hlinkClick r:id="rId2" action="ppaction://hlinkfile"/>
              </a:rPr>
              <a:t>G:\Column Chromatography   - YouTube.htm</a:t>
            </a:r>
            <a:endParaRPr lang="en-US" dirty="0"/>
          </a:p>
        </p:txBody>
      </p:sp>
      <p:sp>
        <p:nvSpPr>
          <p:cNvPr id="8" name="Rectangle 7"/>
          <p:cNvSpPr/>
          <p:nvPr/>
        </p:nvSpPr>
        <p:spPr>
          <a:xfrm>
            <a:off x="533250" y="2692742"/>
            <a:ext cx="6105558" cy="369332"/>
          </a:xfrm>
          <a:prstGeom prst="rect">
            <a:avLst/>
          </a:prstGeom>
        </p:spPr>
        <p:txBody>
          <a:bodyPr wrap="square">
            <a:spAutoFit/>
          </a:bodyPr>
          <a:lstStyle/>
          <a:p>
            <a:r>
              <a:rPr lang="en-US" b="1" dirty="0">
                <a:latin typeface="Times New Roman" pitchFamily="18" charset="0"/>
                <a:cs typeface="Times New Roman" pitchFamily="18" charset="0"/>
                <a:hlinkClick r:id="rId3" action="ppaction://hlinkfile"/>
              </a:rPr>
              <a:t>G:\SDS PAGE protein separation part 2 - YouTube.htm</a:t>
            </a:r>
            <a:endParaRPr lang="en-US" dirty="0"/>
          </a:p>
        </p:txBody>
      </p:sp>
      <p:sp>
        <p:nvSpPr>
          <p:cNvPr id="9" name="Rectangle 8"/>
          <p:cNvSpPr/>
          <p:nvPr/>
        </p:nvSpPr>
        <p:spPr>
          <a:xfrm>
            <a:off x="533250" y="3174911"/>
            <a:ext cx="3316100" cy="369332"/>
          </a:xfrm>
          <a:prstGeom prst="rect">
            <a:avLst/>
          </a:prstGeom>
        </p:spPr>
        <p:txBody>
          <a:bodyPr wrap="none">
            <a:spAutoFit/>
          </a:bodyPr>
          <a:lstStyle/>
          <a:p>
            <a:pPr algn="just" rtl="1"/>
            <a:r>
              <a:rPr lang="en-US" b="1" dirty="0">
                <a:latin typeface="Times New Roman" pitchFamily="18" charset="0"/>
                <a:cs typeface="Times New Roman" pitchFamily="18" charset="0"/>
                <a:hlinkClick r:id="rId3" action="ppaction://hlinkfile"/>
              </a:rPr>
              <a:t>G:\Gel Filtration- YouTube.htm</a:t>
            </a:r>
            <a:endParaRPr lang="ar-EG" b="1" dirty="0">
              <a:latin typeface="Times New Roman" pitchFamily="18" charset="0"/>
              <a:cs typeface="Times New Roman" pitchFamily="18" charset="0"/>
              <a:hlinkClick r:id="rId3" action="ppaction://hlinkfile"/>
            </a:endParaRPr>
          </a:p>
        </p:txBody>
      </p:sp>
      <p:sp>
        <p:nvSpPr>
          <p:cNvPr id="10" name="Rectangle 9"/>
          <p:cNvSpPr/>
          <p:nvPr/>
        </p:nvSpPr>
        <p:spPr>
          <a:xfrm>
            <a:off x="533250" y="3658160"/>
            <a:ext cx="7042547" cy="369332"/>
          </a:xfrm>
          <a:prstGeom prst="rect">
            <a:avLst/>
          </a:prstGeom>
        </p:spPr>
        <p:txBody>
          <a:bodyPr wrap="square">
            <a:spAutoFit/>
          </a:bodyPr>
          <a:lstStyle/>
          <a:p>
            <a:r>
              <a:rPr lang="en-US" b="1" dirty="0">
                <a:latin typeface="Times New Roman" pitchFamily="18" charset="0"/>
                <a:cs typeface="Times New Roman" pitchFamily="18" charset="0"/>
                <a:hlinkClick r:id="rId3" action="ppaction://hlinkfile"/>
              </a:rPr>
              <a:t>G:\Principles of Gel </a:t>
            </a:r>
            <a:r>
              <a:rPr lang="en-US" b="1" dirty="0" smtClean="0">
                <a:latin typeface="Times New Roman" pitchFamily="18" charset="0"/>
                <a:cs typeface="Times New Roman" pitchFamily="18" charset="0"/>
                <a:hlinkClick r:id="rId3" action="ppaction://hlinkfile"/>
              </a:rPr>
              <a:t>filtration chromatography   </a:t>
            </a:r>
            <a:r>
              <a:rPr lang="en-US" b="1" dirty="0">
                <a:latin typeface="Times New Roman" pitchFamily="18" charset="0"/>
                <a:cs typeface="Times New Roman" pitchFamily="18" charset="0"/>
                <a:hlinkClick r:id="rId3" action="ppaction://hlinkfile"/>
              </a:rPr>
              <a:t>- YouTube.htm</a:t>
            </a:r>
            <a:endParaRPr lang="en-US" b="1" dirty="0">
              <a:latin typeface="Times New Roman" pitchFamily="18" charset="0"/>
              <a:cs typeface="Times New Roman" pitchFamily="18" charset="0"/>
              <a:hlinkClick r:id="rId3" action="ppaction://hlinkfile"/>
            </a:endParaRPr>
          </a:p>
        </p:txBody>
      </p:sp>
      <p:sp>
        <p:nvSpPr>
          <p:cNvPr id="11" name="Rectangle 10"/>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4126379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917137"/>
            <a:ext cx="5980584" cy="792088"/>
          </a:xfrm>
          <a:prstGeom prst="rect">
            <a:avLst/>
          </a:prstGeom>
        </p:spPr>
        <p:txBody>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en-US" b="1" dirty="0" smtClean="0">
                <a:effectLst>
                  <a:outerShdw blurRad="38100" dist="38100" dir="2700000" algn="tl">
                    <a:srgbClr val="000000">
                      <a:alpha val="43137"/>
                    </a:srgbClr>
                  </a:outerShdw>
                </a:effectLst>
                <a:latin typeface="Times New Roman" pitchFamily="18" charset="0"/>
                <a:cs typeface="Times New Roman" pitchFamily="18" charset="0"/>
              </a:rPr>
              <a:t>protein purification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750466" y="2222028"/>
            <a:ext cx="2790315" cy="369332"/>
          </a:xfrm>
          <a:prstGeom prst="rect">
            <a:avLst/>
          </a:prstGeom>
        </p:spPr>
        <p:txBody>
          <a:bodyPr wrap="none">
            <a:spAutoFit/>
          </a:bodyPr>
          <a:lstStyle/>
          <a:p>
            <a:pPr algn="just" rtl="1"/>
            <a:r>
              <a:rPr lang="en-US" b="1" dirty="0">
                <a:latin typeface="Times New Roman" pitchFamily="18" charset="0"/>
                <a:cs typeface="Times New Roman" pitchFamily="18" charset="0"/>
                <a:hlinkClick r:id="rId2" action="ppaction://hlinkfile"/>
              </a:rPr>
              <a:t>G:\Dialysis - YouTube.htm</a:t>
            </a:r>
            <a:endParaRPr lang="ar-EG" b="1" dirty="0">
              <a:latin typeface="Times New Roman" pitchFamily="18" charset="0"/>
              <a:cs typeface="Times New Roman" pitchFamily="18" charset="0"/>
            </a:endParaRPr>
          </a:p>
        </p:txBody>
      </p:sp>
      <p:sp>
        <p:nvSpPr>
          <p:cNvPr id="4" name="Rectangle 3"/>
          <p:cNvSpPr/>
          <p:nvPr/>
        </p:nvSpPr>
        <p:spPr>
          <a:xfrm>
            <a:off x="618456" y="2833676"/>
            <a:ext cx="5238328" cy="369332"/>
          </a:xfrm>
          <a:prstGeom prst="rect">
            <a:avLst/>
          </a:prstGeom>
        </p:spPr>
        <p:txBody>
          <a:bodyPr wrap="square">
            <a:spAutoFit/>
          </a:bodyPr>
          <a:lstStyle/>
          <a:p>
            <a:pPr algn="just" rtl="1"/>
            <a:r>
              <a:rPr lang="en-US" b="1" dirty="0">
                <a:latin typeface="Times New Roman" pitchFamily="18" charset="0"/>
                <a:cs typeface="Times New Roman" pitchFamily="18" charset="0"/>
                <a:hlinkClick r:id="rId3" action="ppaction://hlinkfile"/>
              </a:rPr>
              <a:t>G:\His-tagged Protein Purification   - YouTube.htm</a:t>
            </a:r>
            <a:endParaRPr lang="ar-EG" b="1" dirty="0">
              <a:latin typeface="Times New Roman" pitchFamily="18" charset="0"/>
              <a:cs typeface="Times New Roman" pitchFamily="18" charset="0"/>
            </a:endParaRPr>
          </a:p>
        </p:txBody>
      </p:sp>
      <p:sp>
        <p:nvSpPr>
          <p:cNvPr id="5" name="Rectangle 4"/>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3596022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402" y="689999"/>
            <a:ext cx="7600690" cy="1143000"/>
          </a:xfrm>
        </p:spPr>
        <p:txBody>
          <a:bodyPr>
            <a:noAutofit/>
          </a:bodyPr>
          <a:lstStyle/>
          <a:p>
            <a:r>
              <a:rPr lang="en-US" b="1" dirty="0">
                <a:latin typeface="Times New Roman" panose="02020603050405020304" pitchFamily="18" charset="0"/>
                <a:cs typeface="Times New Roman" panose="02020603050405020304" pitchFamily="18" charset="0"/>
              </a:rPr>
              <a:t>Steps in the Determination of Amino Acids Sequence</a:t>
            </a: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1538" y="1775847"/>
            <a:ext cx="8058894" cy="3508977"/>
          </a:xfrm>
        </p:spPr>
        <p:txBody>
          <a:bodyPr>
            <a:noAutofit/>
          </a:bodyPr>
          <a:lstStyle/>
          <a:p>
            <a:pPr lvl="0"/>
            <a:r>
              <a:rPr lang="en-US" sz="3200" b="1" dirty="0">
                <a:latin typeface="Times New Roman" panose="02020603050405020304" pitchFamily="18" charset="0"/>
                <a:cs typeface="Times New Roman" panose="02020603050405020304" pitchFamily="18" charset="0"/>
              </a:rPr>
              <a:t>If the protein contains more than one polypeptide chain, the individual chains are fist separated and purified.</a:t>
            </a:r>
          </a:p>
          <a:p>
            <a:pPr lvl="0"/>
            <a:r>
              <a:rPr lang="en-US" sz="3200" b="1" dirty="0">
                <a:latin typeface="Times New Roman" panose="02020603050405020304" pitchFamily="18" charset="0"/>
                <a:cs typeface="Times New Roman" panose="02020603050405020304" pitchFamily="18" charset="0"/>
              </a:rPr>
              <a:t>All the disulfide groups are reduced and the resulting sulfhydryl groups alkylated.</a:t>
            </a:r>
          </a:p>
          <a:p>
            <a:pPr lvl="0"/>
            <a:r>
              <a:rPr lang="en-US" sz="3200" b="1" dirty="0">
                <a:latin typeface="Times New Roman" panose="02020603050405020304" pitchFamily="18" charset="0"/>
                <a:cs typeface="Times New Roman" panose="02020603050405020304" pitchFamily="18" charset="0"/>
              </a:rPr>
              <a:t>A sample of each polypeptide chain is subjected to total hydrolysis, and its amino acids composition is determined</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2298769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06" y="680251"/>
            <a:ext cx="7992888" cy="1143000"/>
          </a:xfrm>
        </p:spPr>
        <p:txBody>
          <a:bodyPr>
            <a:noAutofit/>
          </a:bodyPr>
          <a:lstStyle/>
          <a:p>
            <a:r>
              <a:rPr lang="en-US" b="1" dirty="0">
                <a:latin typeface="Times New Roman" panose="02020603050405020304" pitchFamily="18" charset="0"/>
                <a:cs typeface="Times New Roman" panose="02020603050405020304" pitchFamily="18" charset="0"/>
              </a:rPr>
              <a:t>Steps in the Determination of Amino Acids Sequence</a:t>
            </a: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2594" y="1700808"/>
            <a:ext cx="8141854" cy="3508977"/>
          </a:xfrm>
        </p:spPr>
        <p:txBody>
          <a:bodyPr>
            <a:noAutofit/>
          </a:bodyPr>
          <a:lstStyle/>
          <a:p>
            <a:pPr lvl="0"/>
            <a:r>
              <a:rPr lang="en-US" sz="3200" b="1" dirty="0" smtClean="0">
                <a:latin typeface="Times New Roman" panose="02020603050405020304" pitchFamily="18" charset="0"/>
                <a:cs typeface="Times New Roman" panose="02020603050405020304" pitchFamily="18" charset="0"/>
              </a:rPr>
              <a:t>On another sample of the polypeptide chain the N-Terminal and C-Terminal residues are identified.</a:t>
            </a:r>
          </a:p>
          <a:p>
            <a:pPr lvl="0"/>
            <a:r>
              <a:rPr lang="en-US" sz="3200" b="1" dirty="0" smtClean="0">
                <a:latin typeface="Times New Roman" panose="02020603050405020304" pitchFamily="18" charset="0"/>
                <a:cs typeface="Times New Roman" panose="02020603050405020304" pitchFamily="18" charset="0"/>
              </a:rPr>
              <a:t>The intact polypeptide chain is cleaved into a series of smaller peptides by enzymatic or chemical hydrolysis.</a:t>
            </a:r>
          </a:p>
          <a:p>
            <a:pPr lvl="0"/>
            <a:r>
              <a:rPr lang="en-US" sz="3200" b="1" dirty="0" smtClean="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peptide fragments resulting from step 5 are separated and their amino acid composition and sequences are determined</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4006927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67" y="605123"/>
            <a:ext cx="7920880" cy="1143000"/>
          </a:xfrm>
        </p:spPr>
        <p:txBody>
          <a:bodyPr>
            <a:noAutofit/>
          </a:bodyPr>
          <a:lstStyle/>
          <a:p>
            <a:r>
              <a:rPr lang="en-US" b="1" dirty="0">
                <a:latin typeface="Times New Roman" panose="02020603050405020304" pitchFamily="18" charset="0"/>
                <a:cs typeface="Times New Roman" panose="02020603050405020304" pitchFamily="18" charset="0"/>
              </a:rPr>
              <a:t>Steps in the Determination of Amino Acids Sequence</a:t>
            </a: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4467" y="1628800"/>
            <a:ext cx="7920880" cy="3508977"/>
          </a:xfrm>
        </p:spPr>
        <p:txBody>
          <a:bodyPr>
            <a:noAutofit/>
          </a:bodyPr>
          <a:lstStyle/>
          <a:p>
            <a:pPr lvl="0"/>
            <a:r>
              <a:rPr lang="en-US" sz="2300" b="1" dirty="0" smtClean="0">
                <a:latin typeface="Times New Roman" panose="02020603050405020304" pitchFamily="18" charset="0"/>
                <a:cs typeface="Times New Roman" panose="02020603050405020304" pitchFamily="18" charset="0"/>
              </a:rPr>
              <a:t>Another </a:t>
            </a:r>
            <a:r>
              <a:rPr lang="en-US" sz="2300" b="1" dirty="0">
                <a:latin typeface="Times New Roman" panose="02020603050405020304" pitchFamily="18" charset="0"/>
                <a:cs typeface="Times New Roman" panose="02020603050405020304" pitchFamily="18" charset="0"/>
              </a:rPr>
              <a:t>sample of the original polypeptide chain is partially hydrolyzed by a second procedure to fragment the chain at points other than those cleaved by the first partial hydrolysis. The peptide fragments are separated and their amino acid composition and sequence determined (as in steps 5 and 6).</a:t>
            </a:r>
          </a:p>
          <a:p>
            <a:pPr lvl="0"/>
            <a:r>
              <a:rPr lang="en-US" sz="2300" b="1" dirty="0">
                <a:latin typeface="Times New Roman" panose="02020603050405020304" pitchFamily="18" charset="0"/>
                <a:cs typeface="Times New Roman" panose="02020603050405020304" pitchFamily="18" charset="0"/>
              </a:rPr>
              <a:t>By comparing the amino acids sequences of the two sets of peptide fragments particularly where the fragments from the first partial hydrolysis overlap the cleavage points in the second, the peptide fragments can be placed in the proper order to yield the complete amino acid sequence.</a:t>
            </a:r>
          </a:p>
          <a:p>
            <a:r>
              <a:rPr lang="en-US" sz="2300" b="1" dirty="0">
                <a:latin typeface="Times New Roman" panose="02020603050405020304" pitchFamily="18" charset="0"/>
                <a:cs typeface="Times New Roman" panose="02020603050405020304" pitchFamily="18" charset="0"/>
              </a:rPr>
              <a:t>The positions of the disulfide bonds and the amide groups in the original polypeptide chain are determined.</a:t>
            </a:r>
            <a:endParaRPr lang="en-US" sz="23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360543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84775"/>
            <a:ext cx="7632848" cy="1421992"/>
          </a:xfrm>
          <a:prstGeom prst="rect">
            <a:avLst/>
          </a:prstGeom>
        </p:spPr>
        <p:txBody>
          <a:bodyPr wrap="square">
            <a:spAutoFit/>
          </a:bodyPr>
          <a:lstStyle/>
          <a:p>
            <a:pPr algn="just">
              <a:lnSpc>
                <a:spcPct val="150000"/>
              </a:lnSpc>
              <a:spcAft>
                <a:spcPts val="0"/>
              </a:spcAft>
            </a:pPr>
            <a:r>
              <a:rPr 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Amino Acid Sequences of Millions of Proteins Have Been Determined</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000" b="1" dirty="0">
                <a:solidFill>
                  <a:srgbClr val="0040DA"/>
                </a:solidFill>
                <a:latin typeface="Times New Roman" panose="02020603050405020304" pitchFamily="18" charset="0"/>
                <a:ea typeface="Calibri" panose="020F0502020204030204" pitchFamily="34" charset="0"/>
                <a:cs typeface="Times New Roman" panose="02020603050405020304" pitchFamily="18" charset="0"/>
              </a:rPr>
              <a:t>Short Polypeptides Are Sequenced Using Automated Procedures</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83568" y="2060848"/>
            <a:ext cx="7632848" cy="4371774"/>
          </a:xfrm>
          <a:prstGeom prst="rect">
            <a:avLst/>
          </a:prstGeom>
        </p:spPr>
      </p:pic>
      <p:sp>
        <p:nvSpPr>
          <p:cNvPr id="5" name="Rectangle 4"/>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845864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1560" y="1340768"/>
            <a:ext cx="7755778" cy="4824536"/>
          </a:xfrm>
          <a:prstGeom prst="rect">
            <a:avLst/>
          </a:prstGeom>
        </p:spPr>
      </p:pic>
      <p:sp>
        <p:nvSpPr>
          <p:cNvPr id="3" name="Rectangle 2"/>
          <p:cNvSpPr/>
          <p:nvPr/>
        </p:nvSpPr>
        <p:spPr>
          <a:xfrm>
            <a:off x="4921733" y="0"/>
            <a:ext cx="3060453" cy="584775"/>
          </a:xfrm>
          <a:prstGeom prst="rect">
            <a:avLst/>
          </a:prstGeom>
          <a:solidFill>
            <a:srgbClr val="00B050"/>
          </a:solidFill>
        </p:spPr>
        <p:txBody>
          <a:bodyPr wrap="none">
            <a:spAutoFit/>
          </a:bodyPr>
          <a:lstStyle/>
          <a:p>
            <a:r>
              <a:rPr lang="en-US" sz="3200" b="1" dirty="0">
                <a:solidFill>
                  <a:srgbClr val="FF0000"/>
                </a:solidFill>
              </a:rPr>
              <a:t>BIOCHEMISTRY</a:t>
            </a:r>
            <a:endParaRPr lang="en-US" sz="2800" dirty="0">
              <a:solidFill>
                <a:srgbClr val="FF0000"/>
              </a:solidFill>
            </a:endParaRPr>
          </a:p>
        </p:txBody>
      </p:sp>
    </p:spTree>
    <p:extLst>
      <p:ext uri="{BB962C8B-B14F-4D97-AF65-F5344CB8AC3E}">
        <p14:creationId xmlns:p14="http://schemas.microsoft.com/office/powerpoint/2010/main" val="3902057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278</TotalTime>
  <Words>488</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Symbol</vt:lpstr>
      <vt:lpstr>Tahoma</vt:lpstr>
      <vt:lpstr>Times New Roman</vt:lpstr>
      <vt:lpstr>Wingdings 2</vt:lpstr>
      <vt:lpstr>Austin</vt:lpstr>
      <vt:lpstr>CHEMISTRY 2 </vt:lpstr>
      <vt:lpstr>PowerPoint Presentation</vt:lpstr>
      <vt:lpstr>PowerPoint Presentation</vt:lpstr>
      <vt:lpstr>PowerPoint Presentation</vt:lpstr>
      <vt:lpstr>Steps in the Determination of Amino Acids Sequence:</vt:lpstr>
      <vt:lpstr>Steps in the Determination of Amino Acids Sequence:</vt:lpstr>
      <vt:lpstr>Steps in the Determination of Amino Acids Sequence: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2</dc:title>
  <dc:creator>ELDAF</dc:creator>
  <cp:lastModifiedBy>ahmed.mohamed@fagr.bu.edu.eg</cp:lastModifiedBy>
  <cp:revision>51</cp:revision>
  <dcterms:created xsi:type="dcterms:W3CDTF">2015-10-07T09:17:42Z</dcterms:created>
  <dcterms:modified xsi:type="dcterms:W3CDTF">2020-03-22T15:41:37Z</dcterms:modified>
</cp:coreProperties>
</file>